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Montserrat" pitchFamily="2" charset="77"/>
      <p:regular r:id="rId3"/>
    </p:embeddedFont>
    <p:embeddedFont>
      <p:font typeface="Montserrat Bold" pitchFamily="2" charset="77"/>
      <p:regular r:id="rId4"/>
      <p:bold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>
      <p:cViewPr varScale="1">
        <p:scale>
          <a:sx n="80" d="100"/>
          <a:sy n="80" d="100"/>
        </p:scale>
        <p:origin x="82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111174"/>
            <a:ext cx="18288000" cy="355676"/>
            <a:chOff x="0" y="0"/>
            <a:chExt cx="24384000" cy="474235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5818279" cy="474235"/>
              <a:chOff x="0" y="0"/>
              <a:chExt cx="1132406" cy="9230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132406" cy="92300"/>
              </a:xfrm>
              <a:custGeom>
                <a:avLst/>
                <a:gdLst/>
                <a:ahLst/>
                <a:cxnLst/>
                <a:rect l="l" t="t" r="r" b="b"/>
                <a:pathLst>
                  <a:path w="1132406" h="92300">
                    <a:moveTo>
                      <a:pt x="0" y="0"/>
                    </a:moveTo>
                    <a:lnTo>
                      <a:pt x="1132406" y="0"/>
                    </a:lnTo>
                    <a:lnTo>
                      <a:pt x="1132406" y="92300"/>
                    </a:lnTo>
                    <a:lnTo>
                      <a:pt x="0" y="92300"/>
                    </a:lnTo>
                    <a:close/>
                  </a:path>
                </a:pathLst>
              </a:custGeom>
              <a:solidFill>
                <a:srgbClr val="222222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28575"/>
                <a:ext cx="1132406" cy="1208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</a:pPr>
                <a:r>
                  <a:rPr lang="en-US" sz="1400" b="1">
                    <a:solidFill>
                      <a:srgbClr val="FFFFFF"/>
                    </a:solidFill>
                    <a:latin typeface="Montserrat Bold"/>
                    <a:ea typeface="Montserrat Bold"/>
                    <a:cs typeface="Montserrat Bold"/>
                    <a:sym typeface="Montserrat Bold"/>
                  </a:rPr>
                  <a:t>ATTRIBUTE</a:t>
                </a:r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5818279" y="0"/>
              <a:ext cx="8652460" cy="474235"/>
              <a:chOff x="0" y="0"/>
              <a:chExt cx="1684020" cy="92300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1684020" cy="92300"/>
              </a:xfrm>
              <a:custGeom>
                <a:avLst/>
                <a:gdLst/>
                <a:ahLst/>
                <a:cxnLst/>
                <a:rect l="l" t="t" r="r" b="b"/>
                <a:pathLst>
                  <a:path w="1684020" h="92300">
                    <a:moveTo>
                      <a:pt x="0" y="0"/>
                    </a:moveTo>
                    <a:lnTo>
                      <a:pt x="1684020" y="0"/>
                    </a:lnTo>
                    <a:lnTo>
                      <a:pt x="1684020" y="92300"/>
                    </a:lnTo>
                    <a:lnTo>
                      <a:pt x="0" y="92300"/>
                    </a:lnTo>
                    <a:close/>
                  </a:path>
                </a:pathLst>
              </a:custGeom>
              <a:solidFill>
                <a:srgbClr val="636569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1684020" cy="1208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</a:pPr>
                <a:r>
                  <a:rPr lang="en-US" sz="1400" b="1">
                    <a:solidFill>
                      <a:srgbClr val="FFFFFF"/>
                    </a:solidFill>
                    <a:latin typeface="Montserrat Bold"/>
                    <a:ea typeface="Montserrat Bold"/>
                    <a:cs typeface="Montserrat Bold"/>
                    <a:sym typeface="Montserrat Bold"/>
                  </a:rPr>
                  <a:t>EVIDENCED BY</a:t>
                </a:r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14470738" y="0"/>
              <a:ext cx="8164519" cy="474235"/>
              <a:chOff x="0" y="0"/>
              <a:chExt cx="1589053" cy="9230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589053" cy="92300"/>
              </a:xfrm>
              <a:custGeom>
                <a:avLst/>
                <a:gdLst/>
                <a:ahLst/>
                <a:cxnLst/>
                <a:rect l="l" t="t" r="r" b="b"/>
                <a:pathLst>
                  <a:path w="1589053" h="92300">
                    <a:moveTo>
                      <a:pt x="0" y="0"/>
                    </a:moveTo>
                    <a:lnTo>
                      <a:pt x="1589053" y="0"/>
                    </a:lnTo>
                    <a:lnTo>
                      <a:pt x="1589053" y="92300"/>
                    </a:lnTo>
                    <a:lnTo>
                      <a:pt x="0" y="92300"/>
                    </a:lnTo>
                    <a:close/>
                  </a:path>
                </a:pathLst>
              </a:custGeom>
              <a:solidFill>
                <a:srgbClr val="7B863B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1589053" cy="1208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</a:pPr>
                <a:r>
                  <a:rPr lang="en-US" sz="1400" b="1">
                    <a:solidFill>
                      <a:srgbClr val="FFFFFF"/>
                    </a:solidFill>
                    <a:latin typeface="Montserrat Bold"/>
                    <a:ea typeface="Montserrat Bold"/>
                    <a:cs typeface="Montserrat Bold"/>
                    <a:sym typeface="Montserrat Bold"/>
                  </a:rPr>
                  <a:t>KEY INDICATORS / QUESTIONS</a:t>
                </a:r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22635257" y="0"/>
              <a:ext cx="1748743" cy="474235"/>
              <a:chOff x="0" y="0"/>
              <a:chExt cx="340356" cy="92300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340356" cy="92300"/>
              </a:xfrm>
              <a:custGeom>
                <a:avLst/>
                <a:gdLst/>
                <a:ahLst/>
                <a:cxnLst/>
                <a:rect l="l" t="t" r="r" b="b"/>
                <a:pathLst>
                  <a:path w="340356" h="92300">
                    <a:moveTo>
                      <a:pt x="0" y="0"/>
                    </a:moveTo>
                    <a:lnTo>
                      <a:pt x="340356" y="0"/>
                    </a:lnTo>
                    <a:lnTo>
                      <a:pt x="340356" y="92300"/>
                    </a:lnTo>
                    <a:lnTo>
                      <a:pt x="0" y="92300"/>
                    </a:lnTo>
                    <a:close/>
                  </a:path>
                </a:pathLst>
              </a:custGeom>
              <a:solidFill>
                <a:srgbClr val="69B86D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28575"/>
                <a:ext cx="340356" cy="1208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</a:pPr>
                <a:r>
                  <a:rPr lang="en-US" sz="1400" b="1">
                    <a:solidFill>
                      <a:srgbClr val="FFFFFF"/>
                    </a:solidFill>
                    <a:latin typeface="Montserrat Bold"/>
                    <a:ea typeface="Montserrat Bold"/>
                    <a:cs typeface="Montserrat Bold"/>
                    <a:sym typeface="Montserrat Bold"/>
                  </a:rPr>
                  <a:t>SCORE (1-5)</a:t>
                </a:r>
              </a:p>
            </p:txBody>
          </p:sp>
        </p:grpSp>
      </p:grpSp>
      <p:graphicFrame>
        <p:nvGraphicFramePr>
          <p:cNvPr id="15" name="Table 15"/>
          <p:cNvGraphicFramePr>
            <a:graphicFrameLocks noGrp="1"/>
          </p:cNvGraphicFramePr>
          <p:nvPr/>
        </p:nvGraphicFramePr>
        <p:xfrm>
          <a:off x="0" y="1466850"/>
          <a:ext cx="18288000" cy="8822782"/>
        </p:xfrm>
        <a:graphic>
          <a:graphicData uri="http://schemas.openxmlformats.org/drawingml/2006/table">
            <a:tbl>
              <a:tblPr/>
              <a:tblGrid>
                <a:gridCol w="4341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9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5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 dirty="0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Domain Expertise</a:t>
                      </a:r>
                      <a:endParaRPr lang="en-US" sz="1100" dirty="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Demonstrated understanding of industry segment, offering, and business model </a:t>
                      </a:r>
                      <a:endParaRPr lang="en-US" sz="1100"/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Broad network of relationships in the space</a:t>
                      </a:r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Number of deals completed in the space</a:t>
                      </a:r>
                      <a:endParaRPr lang="en-US" sz="1100"/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 there operating experience on the team?</a:t>
                      </a:r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Are there novel insights and POV being shared? </a:t>
                      </a:r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Business Size / Stage Sweet Spot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Experience selling businesses of your size and stage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 metrics (growth, profitability, retention) influence value the most?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Familiarity with Value-Drivers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Demonstrated understanding of success criteria and KPIs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Which KPIs most inform success?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Reputation with Buy Side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Reference checking with buyers and former CEO clients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Does the buy side respect the banker, firm brand, etc.?</a:t>
                      </a:r>
                      <a:endParaRPr lang="en-US" sz="1100"/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Does the banker have enough juice to get to the right senior-level contacts? </a:t>
                      </a:r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Banker Mindshare / Resource Allocation 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Adequate number of resources available to work the deal </a:t>
                      </a:r>
                      <a:endParaRPr lang="en-US" sz="1100"/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Number of senior bankers on the deal team </a:t>
                      </a:r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Total number of bankers on the deal team</a:t>
                      </a:r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Who are the exact people that will lead the deal team and do the work? </a:t>
                      </a:r>
                      <a:endParaRPr lang="en-US" sz="1100"/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 has been the turnover?</a:t>
                      </a:r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Who specifically will do the pitching? </a:t>
                      </a:r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Pitch Strategy / Value Maximization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Ability to articulate a clear narrative and pitch strategy for selling the business and maximizing outcomes 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Ability to provide an example of a narrative constructed for a similar business, from a stage, vertical, or other relevant vantage point 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1100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Timeline / Process / Resources / Outputs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Track record of consistent timeline to completion 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 there provision for data gathering and cleansing services? </a:t>
                      </a:r>
                      <a:endParaRPr lang="en-US" sz="1100"/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does the banker share information and keep all parties informed in real time? </a:t>
                      </a:r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Who is responsible for each phase of the process? </a:t>
                      </a:r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Strategic Acquirer Network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Referenceable network of relevant acquirers 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 deals have been completed with referenceable acquirers in the last 12-24 months? 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Close Rate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Number of deals completed in the space 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 percent of your opportunities close? </a:t>
                      </a:r>
                      <a:endParaRPr lang="en-US" sz="1100"/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 are common reasons for potential deals not closing?</a:t>
                      </a:r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l">
                        <a:lnSpc>
                          <a:spcPts val="1849"/>
                        </a:lnSpc>
                        <a:defRPr/>
                      </a:pPr>
                      <a:r>
                        <a:rPr lang="en-US" sz="1320" b="1">
                          <a:solidFill>
                            <a:srgbClr val="000000"/>
                          </a:solidFill>
                          <a:latin typeface="Montserrat Bold"/>
                          <a:ea typeface="Montserrat Bold"/>
                          <a:cs typeface="Montserrat Bold"/>
                          <a:sym typeface="Montserrat Bold"/>
                        </a:rPr>
                        <a:t>Business Model &amp; Fees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Minimum fee and structure </a:t>
                      </a:r>
                      <a:endParaRPr lang="en-US" sz="110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  <a:defRPr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much is the retainer relative to the potential success fee? </a:t>
                      </a:r>
                      <a:endParaRPr lang="en-US" sz="1100"/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long is the tail? </a:t>
                      </a:r>
                    </a:p>
                    <a:p>
                      <a:pPr marL="241354" lvl="1" indent="-120677" algn="l">
                        <a:lnSpc>
                          <a:spcPts val="1565"/>
                        </a:lnSpc>
                        <a:buFont typeface="Arial"/>
                        <a:buChar char="•"/>
                      </a:pPr>
                      <a:r>
                        <a:rPr lang="en-US" sz="1117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Does the success fee structure align their incentives with yours?</a:t>
                      </a:r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17"/>
                        </a:lnSpc>
                        <a:defRPr/>
                      </a:pPr>
                      <a:endParaRPr lang="en-US" sz="1100" dirty="0"/>
                    </a:p>
                  </a:txBody>
                  <a:tcPr marL="193340" marR="193340" marT="193340" marB="19334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" name="Freeform 16"/>
          <p:cNvSpPr/>
          <p:nvPr/>
        </p:nvSpPr>
        <p:spPr>
          <a:xfrm>
            <a:off x="7753840" y="253118"/>
            <a:ext cx="2780319" cy="583867"/>
          </a:xfrm>
          <a:custGeom>
            <a:avLst/>
            <a:gdLst/>
            <a:ahLst/>
            <a:cxnLst/>
            <a:rect l="l" t="t" r="r" b="b"/>
            <a:pathLst>
              <a:path w="2780319" h="583867">
                <a:moveTo>
                  <a:pt x="0" y="0"/>
                </a:moveTo>
                <a:lnTo>
                  <a:pt x="2780320" y="0"/>
                </a:lnTo>
                <a:lnTo>
                  <a:pt x="2780320" y="583867"/>
                </a:lnTo>
                <a:lnTo>
                  <a:pt x="0" y="5838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Macintosh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Montserrat Bold</vt:lpstr>
      <vt:lpstr>Montserrat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ATTRIBUTE</dc:title>
  <cp:lastModifiedBy>Nonnie  Egbuna</cp:lastModifiedBy>
  <cp:revision>1</cp:revision>
  <dcterms:created xsi:type="dcterms:W3CDTF">2006-08-16T00:00:00Z</dcterms:created>
  <dcterms:modified xsi:type="dcterms:W3CDTF">2025-01-29T18:44:27Z</dcterms:modified>
  <dc:identifier>DAGbdKRr25M</dc:identifier>
</cp:coreProperties>
</file>